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429" r:id="rId2"/>
    <p:sldId id="487" r:id="rId3"/>
    <p:sldId id="488" r:id="rId4"/>
    <p:sldId id="495" r:id="rId5"/>
    <p:sldId id="501" r:id="rId6"/>
    <p:sldId id="520" r:id="rId7"/>
    <p:sldId id="522" r:id="rId8"/>
    <p:sldId id="521" r:id="rId9"/>
    <p:sldId id="530" r:id="rId10"/>
    <p:sldId id="523" r:id="rId11"/>
    <p:sldId id="524" r:id="rId12"/>
    <p:sldId id="525" r:id="rId13"/>
    <p:sldId id="526" r:id="rId14"/>
    <p:sldId id="527" r:id="rId15"/>
    <p:sldId id="528" r:id="rId16"/>
    <p:sldId id="529" r:id="rId17"/>
    <p:sldId id="531" r:id="rId18"/>
    <p:sldId id="532" r:id="rId19"/>
    <p:sldId id="533" r:id="rId20"/>
    <p:sldId id="534" r:id="rId21"/>
    <p:sldId id="535" r:id="rId22"/>
    <p:sldId id="536" r:id="rId23"/>
    <p:sldId id="537" r:id="rId24"/>
    <p:sldId id="474" r:id="rId25"/>
    <p:sldId id="475" r:id="rId26"/>
    <p:sldId id="506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920" y="2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DC24A-BC93-411E-807F-B6109CE9719D}" type="datetimeFigureOut">
              <a:rPr lang="es-MX" smtClean="0"/>
              <a:t>11/01/2018</a:t>
            </a:fld>
            <a:endParaRPr lang="es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7D39B0-654B-4C80-BD62-E97589BDEB5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9041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D39B0-654B-4C80-BD62-E97589BDEB52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80958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39999">
              <a:schemeClr val="bg2">
                <a:lumMod val="90000"/>
              </a:schemeClr>
            </a:gs>
            <a:gs pos="70000">
              <a:srgbClr val="C4D6EB"/>
            </a:gs>
            <a:gs pos="100000">
              <a:srgbClr val="FFEBFA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http://de-motivational-posters.com/images/inertia-your-truck-has-brakes-the-massive-hunk-of-stone-doesn-39-t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3" t="88127" r="83355" b="3813"/>
          <a:stretch/>
        </p:blipFill>
        <p:spPr bwMode="auto">
          <a:xfrm>
            <a:off x="6096000" y="5791200"/>
            <a:ext cx="1295400" cy="76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http://de-motivational-posters.com/images/inertia-your-truck-has-brakes-the-massive-hunk-of-stone-doesn-39-t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3" t="88127" r="83355" b="3813"/>
          <a:stretch/>
        </p:blipFill>
        <p:spPr bwMode="auto">
          <a:xfrm>
            <a:off x="1981200" y="5848350"/>
            <a:ext cx="1295400" cy="76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III ( interactions and momentum)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3631" y="685800"/>
            <a:ext cx="8877969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                          Todays objective: </a:t>
            </a:r>
          </a:p>
          <a:p>
            <a:pPr algn="ctr"/>
            <a:r>
              <a:rPr lang="en-US" sz="3000" dirty="0" smtClean="0"/>
              <a:t>Inertia and how to predict the dynamics of a system due to its surroundings and any external interactions.</a:t>
            </a:r>
          </a:p>
          <a:p>
            <a:endParaRPr lang="en-US" sz="3200" dirty="0" smtClean="0"/>
          </a:p>
          <a:p>
            <a:pPr marL="571500" indent="-571500">
              <a:buFont typeface="Arial" pitchFamily="34" charset="0"/>
              <a:buChar char="•"/>
            </a:pPr>
            <a:endParaRPr lang="en-US" sz="3600" dirty="0" smtClean="0"/>
          </a:p>
          <a:p>
            <a:pPr marL="571500" indent="-571500">
              <a:buFont typeface="Arial" pitchFamily="34" charset="0"/>
              <a:buChar char="•"/>
            </a:pPr>
            <a:endParaRPr lang="en-US" sz="3600" dirty="0" smtClean="0"/>
          </a:p>
          <a:p>
            <a:endParaRPr lang="en-US" sz="3600" dirty="0" smtClean="0"/>
          </a:p>
          <a:p>
            <a:endParaRPr lang="en-US" sz="3600" dirty="0"/>
          </a:p>
        </p:txBody>
      </p:sp>
      <p:pic>
        <p:nvPicPr>
          <p:cNvPr id="3" name="Picture 2" descr="http://de-motivational-posters.com/images/inertia-your-truck-has-brakes-the-massive-hunk-of-stone-doesn-39-t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3" t="4739" r="6759" b="38110"/>
          <a:stretch/>
        </p:blipFill>
        <p:spPr bwMode="auto">
          <a:xfrm>
            <a:off x="1994338" y="2321719"/>
            <a:ext cx="5397062" cy="282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2.bp.blogspot.com/_fjZVuioe0f8/TTsCeezLZtI/AAAAAAAAACE/1YOmRg3GKh4/s1600/InertiaMan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47905" y="3732609"/>
            <a:ext cx="3539918" cy="36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29200" y="1535112"/>
            <a:ext cx="4773613" cy="1573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 descr="http://de-motivational-posters.com/images/inertia-your-truck-has-brakes-the-massive-hunk-of-stone-doesn-39-t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3" t="73079" r="6759" b="11873"/>
          <a:stretch/>
        </p:blipFill>
        <p:spPr bwMode="auto">
          <a:xfrm>
            <a:off x="1994338" y="5105400"/>
            <a:ext cx="5397062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http://de-motivational-posters.com/images/inertia-your-truck-has-brakes-the-massive-hunk-of-stone-doesn-39-t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0" t="88127" r="56067" b="7330"/>
          <a:stretch/>
        </p:blipFill>
        <p:spPr bwMode="auto">
          <a:xfrm>
            <a:off x="1994338" y="5848350"/>
            <a:ext cx="4406462" cy="43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http://de-motivational-posters.com/images/inertia-your-truck-has-brakes-the-massive-hunk-of-stone-doesn-39-t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96" t="88127" r="14575" b="7330"/>
          <a:stretch/>
        </p:blipFill>
        <p:spPr bwMode="auto">
          <a:xfrm>
            <a:off x="2362200" y="6184224"/>
            <a:ext cx="5029200" cy="43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94794" y="7391400"/>
            <a:ext cx="6900863" cy="2505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2287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0955" y="1162050"/>
            <a:ext cx="9052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Velocity as a change in  position (from a vector point of view)</a:t>
            </a:r>
            <a:endParaRPr lang="en-US" sz="28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74" t="26823" r="6003" b="15365"/>
          <a:stretch/>
        </p:blipFill>
        <p:spPr bwMode="auto">
          <a:xfrm>
            <a:off x="609600" y="1752600"/>
            <a:ext cx="7772400" cy="48468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3767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0955" y="1162050"/>
            <a:ext cx="9052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Velocity as a change in  position (from a vector point of view)</a:t>
            </a:r>
            <a:endParaRPr lang="en-US" sz="28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74" t="26823" r="6003" b="15365"/>
          <a:stretch/>
        </p:blipFill>
        <p:spPr bwMode="auto">
          <a:xfrm>
            <a:off x="609600" y="1752600"/>
            <a:ext cx="7772400" cy="48468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443" y="5257800"/>
            <a:ext cx="609600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115355" y="6248400"/>
            <a:ext cx="5282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&lt; 3-2 , 3.5-4 , 0 &gt; /(15.5-15)  (m/s)   =  &lt; 2,  -1,  0 &gt; m/s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203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" t="28916" r="40264" b="13344"/>
          <a:stretch/>
        </p:blipFill>
        <p:spPr bwMode="auto">
          <a:xfrm>
            <a:off x="228600" y="1143000"/>
            <a:ext cx="847467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739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0955" y="1162050"/>
            <a:ext cx="3962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Predicting a new position.</a:t>
            </a:r>
            <a:endParaRPr lang="en-US" sz="28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86" t="51818" r="11496" b="23869"/>
          <a:stretch/>
        </p:blipFill>
        <p:spPr bwMode="auto">
          <a:xfrm>
            <a:off x="4727066" y="3848100"/>
            <a:ext cx="2835784" cy="203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77155" y="1905000"/>
            <a:ext cx="78762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Clicker</a:t>
            </a:r>
            <a:r>
              <a:rPr lang="en-US" sz="2400" dirty="0" smtClean="0"/>
              <a:t>:  12.18 s after 1:30 pm a yellow jacket’s position is</a:t>
            </a:r>
          </a:p>
          <a:p>
            <a:r>
              <a:rPr lang="en-US" sz="2400" dirty="0" smtClean="0"/>
              <a:t> &lt;20, 8, -12&gt; m, and velocity is &lt;9,-4,6&gt; m/s.</a:t>
            </a:r>
          </a:p>
          <a:p>
            <a:r>
              <a:rPr lang="en-US" sz="2400" dirty="0" smtClean="0"/>
              <a:t>If we assume that the velocity of fly is constant </a:t>
            </a:r>
          </a:p>
          <a:p>
            <a:r>
              <a:rPr lang="en-US" sz="2400" dirty="0" smtClean="0"/>
              <a:t>Where will it be  (vector position) at 12.21s after 1:30 pm?</a:t>
            </a:r>
          </a:p>
          <a:p>
            <a:endParaRPr lang="en-US" sz="2400" dirty="0"/>
          </a:p>
          <a:p>
            <a:pPr marL="457200" indent="-457200">
              <a:buAutoNum type="arabicParenR"/>
            </a:pPr>
            <a:r>
              <a:rPr lang="en-US" sz="2400" dirty="0" smtClean="0"/>
              <a:t>24.75m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&lt;20.27, 7.88, -11.82&gt; m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&lt;0.27, -0.12, 0.18&gt;m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&lt;129.62, -40.72, 61.08&gt;m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&lt;129.89,-40.84, 61.26&gt;m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70768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0955" y="1162050"/>
            <a:ext cx="3962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Predicting a new position.</a:t>
            </a:r>
            <a:endParaRPr lang="en-US" sz="28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86" t="51818" r="11496" b="23869"/>
          <a:stretch/>
        </p:blipFill>
        <p:spPr bwMode="auto">
          <a:xfrm>
            <a:off x="4727066" y="3848100"/>
            <a:ext cx="2835784" cy="203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4038600"/>
            <a:ext cx="609600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77155" y="1905000"/>
            <a:ext cx="78762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Clicker</a:t>
            </a:r>
            <a:r>
              <a:rPr lang="en-US" sz="2400" dirty="0" smtClean="0"/>
              <a:t>:  12.18 s after 1:30 pm a yellow jacket’s position is</a:t>
            </a:r>
          </a:p>
          <a:p>
            <a:r>
              <a:rPr lang="en-US" sz="2400" dirty="0" smtClean="0"/>
              <a:t> &lt;20, 8, -12&gt; m, and velocity is &lt;9,-4,6&gt; m/s.</a:t>
            </a:r>
          </a:p>
          <a:p>
            <a:r>
              <a:rPr lang="en-US" sz="2400" dirty="0" smtClean="0"/>
              <a:t>If we assume that the velocity of fly is constant </a:t>
            </a:r>
          </a:p>
          <a:p>
            <a:r>
              <a:rPr lang="en-US" sz="2400" dirty="0" smtClean="0"/>
              <a:t>Where will it be  (vector position) at 12.21s after 1:30 pm?</a:t>
            </a:r>
          </a:p>
          <a:p>
            <a:endParaRPr lang="en-US" sz="2400" dirty="0"/>
          </a:p>
          <a:p>
            <a:pPr marL="457200" indent="-457200">
              <a:buAutoNum type="arabicParenR"/>
            </a:pPr>
            <a:r>
              <a:rPr lang="en-US" sz="2400" dirty="0" smtClean="0"/>
              <a:t>24.75m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&lt;20.27, 7.88, -11.82&gt; m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&lt;0.27, -0.12, 0.18&gt;m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&lt;129.62, -40.72, 61.08&gt;m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&lt;129.89,-40.84, 61.26&gt;m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894923" y="6019800"/>
            <a:ext cx="6813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&lt; 20 , 8 , -12 &gt;  m  + &lt; 9 , -4 ,  6 &gt; m/s (0.21- 0.18) s</a:t>
            </a:r>
          </a:p>
          <a:p>
            <a:r>
              <a:rPr lang="en-US" dirty="0"/>
              <a:t>&lt; 20 , 8 , -12 &gt;  m  + &lt; </a:t>
            </a:r>
            <a:r>
              <a:rPr lang="en-US" dirty="0" smtClean="0"/>
              <a:t>0.27, -0.12, 0.18 &gt; m = &lt; 20.27 , 7.88 , -11.82 &gt; 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29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7155" y="1905000"/>
            <a:ext cx="78762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Clicker</a:t>
            </a:r>
            <a:r>
              <a:rPr lang="en-US" sz="2400" dirty="0" smtClean="0"/>
              <a:t>:  12.18 s after 1:30 pm a yellow jacket’s position is</a:t>
            </a:r>
          </a:p>
          <a:p>
            <a:r>
              <a:rPr lang="en-US" sz="2400" dirty="0" smtClean="0"/>
              <a:t> &lt;20, 8, -12&gt; m, and velocity is &lt;9,-4,6&gt; m/s.</a:t>
            </a:r>
          </a:p>
          <a:p>
            <a:r>
              <a:rPr lang="en-US" sz="2400" dirty="0" smtClean="0"/>
              <a:t>If we assume that the velocity of fly is constant </a:t>
            </a:r>
          </a:p>
          <a:p>
            <a:r>
              <a:rPr lang="en-US" sz="2400" dirty="0" smtClean="0"/>
              <a:t>Where will it be  (vector position) at 12.21s after 1:30 pm?</a:t>
            </a:r>
          </a:p>
          <a:p>
            <a:endParaRPr lang="en-US" sz="2400" dirty="0" smtClean="0"/>
          </a:p>
          <a:p>
            <a:r>
              <a:rPr lang="en-US" sz="2400" dirty="0" smtClean="0"/>
              <a:t>What would be its Speed?</a:t>
            </a:r>
          </a:p>
          <a:p>
            <a:endParaRPr lang="en-US" sz="2400" dirty="0"/>
          </a:p>
          <a:p>
            <a:pPr marL="457200" indent="-457200">
              <a:buAutoNum type="arabicParenR"/>
            </a:pPr>
            <a:r>
              <a:rPr lang="en-US" sz="2400" dirty="0" smtClean="0"/>
              <a:t>133m/s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11.532 m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1.1532 m/s</a:t>
            </a:r>
          </a:p>
          <a:p>
            <a:pPr marL="457200" indent="-457200">
              <a:buFontTx/>
              <a:buAutoNum type="arabicParenR"/>
            </a:pPr>
            <a:r>
              <a:rPr lang="en-US" sz="2400" dirty="0"/>
              <a:t>&lt;20.27, 7.88, -11.82&gt; m/s</a:t>
            </a:r>
          </a:p>
          <a:p>
            <a:pPr marL="457200" indent="-457200">
              <a:buAutoNum type="arabicParenR"/>
            </a:pPr>
            <a:r>
              <a:rPr lang="en-US" sz="2400" dirty="0"/>
              <a:t>24.75 </a:t>
            </a:r>
            <a:r>
              <a:rPr lang="en-US" sz="2400" dirty="0" smtClean="0"/>
              <a:t>m/s</a:t>
            </a:r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0955" y="1162050"/>
            <a:ext cx="3962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Predicting a new position.</a:t>
            </a:r>
            <a:endParaRPr lang="en-US" sz="28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86" t="51818" r="11496" b="23869"/>
          <a:stretch/>
        </p:blipFill>
        <p:spPr bwMode="auto">
          <a:xfrm>
            <a:off x="4727066" y="3848100"/>
            <a:ext cx="2835784" cy="203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05059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7155" y="1905000"/>
            <a:ext cx="78762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Clicker</a:t>
            </a:r>
            <a:r>
              <a:rPr lang="en-US" sz="2400" dirty="0" smtClean="0"/>
              <a:t>:  12.18 s after 1:30 pm a yellow jacket’s position is</a:t>
            </a:r>
          </a:p>
          <a:p>
            <a:r>
              <a:rPr lang="en-US" sz="2400" dirty="0" smtClean="0"/>
              <a:t> &lt;20, 8, -12&gt; m, and velocity is &lt;9,-4,6&gt; m/s.</a:t>
            </a:r>
          </a:p>
          <a:p>
            <a:r>
              <a:rPr lang="en-US" sz="2400" dirty="0" smtClean="0"/>
              <a:t>If we assume that the velocity of fly is constant </a:t>
            </a:r>
          </a:p>
          <a:p>
            <a:r>
              <a:rPr lang="en-US" sz="2400" dirty="0" smtClean="0"/>
              <a:t>Where will it be  (vector position) at 12.21s after 1:30 pm?</a:t>
            </a:r>
          </a:p>
          <a:p>
            <a:endParaRPr lang="en-US" sz="2400" dirty="0" smtClean="0"/>
          </a:p>
          <a:p>
            <a:r>
              <a:rPr lang="en-US" sz="2400" dirty="0" smtClean="0"/>
              <a:t>What would be its Speed?</a:t>
            </a:r>
          </a:p>
          <a:p>
            <a:endParaRPr lang="en-US" sz="2400" dirty="0"/>
          </a:p>
          <a:p>
            <a:pPr marL="457200" indent="-457200">
              <a:buAutoNum type="arabicParenR"/>
            </a:pPr>
            <a:r>
              <a:rPr lang="en-US" sz="2400" dirty="0" smtClean="0"/>
              <a:t>133m/s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11.532 m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1.1532 m/s</a:t>
            </a:r>
          </a:p>
          <a:p>
            <a:pPr marL="457200" indent="-457200">
              <a:buFontTx/>
              <a:buAutoNum type="arabicParenR"/>
            </a:pPr>
            <a:r>
              <a:rPr lang="en-US" sz="2400" dirty="0"/>
              <a:t>&lt;20.27, 7.88, -11.82&gt; m/s</a:t>
            </a:r>
          </a:p>
          <a:p>
            <a:pPr marL="457200" indent="-457200">
              <a:buAutoNum type="arabicParenR"/>
            </a:pPr>
            <a:r>
              <a:rPr lang="en-US" sz="2400" dirty="0" smtClean="0"/>
              <a:t>24.75 m/s</a:t>
            </a:r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0955" y="1162050"/>
            <a:ext cx="3962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Predicting a new position.</a:t>
            </a:r>
            <a:endParaRPr lang="en-US" sz="28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86" t="51818" r="11496" b="23869"/>
          <a:stretch/>
        </p:blipFill>
        <p:spPr bwMode="auto">
          <a:xfrm>
            <a:off x="4727066" y="3848100"/>
            <a:ext cx="2835784" cy="203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4947" y="5905440"/>
            <a:ext cx="609600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752877" y="6244649"/>
            <a:ext cx="39485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Sqrt</a:t>
            </a:r>
            <a:r>
              <a:rPr lang="en-US" dirty="0" smtClean="0"/>
              <a:t> (20.27</a:t>
            </a:r>
            <a:r>
              <a:rPr lang="en-US" baseline="30000" dirty="0" smtClean="0"/>
              <a:t> 2  </a:t>
            </a:r>
            <a:r>
              <a:rPr lang="en-US" dirty="0" smtClean="0"/>
              <a:t>+ 7.88 </a:t>
            </a:r>
            <a:r>
              <a:rPr lang="en-US" baseline="30000" dirty="0" smtClean="0"/>
              <a:t>2 </a:t>
            </a:r>
            <a:r>
              <a:rPr lang="en-US" dirty="0" smtClean="0"/>
              <a:t>  + 11.82 </a:t>
            </a:r>
            <a:r>
              <a:rPr lang="en-US" baseline="30000" dirty="0" smtClean="0"/>
              <a:t>2</a:t>
            </a:r>
            <a:r>
              <a:rPr lang="en-US" dirty="0" smtClean="0"/>
              <a:t> ) = 24.75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58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0" t="29957" r="35780" b="55452"/>
          <a:stretch/>
        </p:blipFill>
        <p:spPr bwMode="auto">
          <a:xfrm>
            <a:off x="228600" y="1066801"/>
            <a:ext cx="8550381" cy="135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599" y="2371953"/>
            <a:ext cx="4740381" cy="33049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228601" y="1066801"/>
            <a:ext cx="8550380" cy="5334000"/>
            <a:chOff x="228601" y="1066801"/>
            <a:chExt cx="8550380" cy="5334000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60" t="29957" r="64531" b="20309"/>
            <a:stretch/>
          </p:blipFill>
          <p:spPr bwMode="auto">
            <a:xfrm>
              <a:off x="228601" y="1066801"/>
              <a:ext cx="3809999" cy="4610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60" t="79691" r="35779" b="12500"/>
            <a:stretch/>
          </p:blipFill>
          <p:spPr bwMode="auto">
            <a:xfrm>
              <a:off x="228601" y="5676901"/>
              <a:ext cx="8550380" cy="7239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47839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7" t="29526" r="43762" b="61021"/>
          <a:stretch/>
        </p:blipFill>
        <p:spPr bwMode="auto">
          <a:xfrm>
            <a:off x="304800" y="1066800"/>
            <a:ext cx="7373007" cy="888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322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71" t="33764" r="1724" b="7903"/>
          <a:stretch/>
        </p:blipFill>
        <p:spPr bwMode="auto">
          <a:xfrm>
            <a:off x="5410200" y="969578"/>
            <a:ext cx="3231932" cy="3200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1"/>
          <a:stretch/>
        </p:blipFill>
        <p:spPr bwMode="auto">
          <a:xfrm>
            <a:off x="5990897" y="4169979"/>
            <a:ext cx="2388612" cy="2520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2" t="56069" r="79471" b="38684"/>
          <a:stretch/>
        </p:blipFill>
        <p:spPr bwMode="auto">
          <a:xfrm>
            <a:off x="5433848" y="5134569"/>
            <a:ext cx="394138" cy="5912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6200" y="769233"/>
            <a:ext cx="5492209" cy="5709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omic Sans MS" pitchFamily="66" charset="0"/>
              </a:rPr>
              <a:t>Velocities:</a:t>
            </a:r>
          </a:p>
          <a:p>
            <a:endParaRPr lang="en-US" sz="1000" dirty="0" smtClean="0">
              <a:latin typeface="Comic Sans MS" pitchFamily="66" charset="0"/>
            </a:endParaRPr>
          </a:p>
          <a:p>
            <a:r>
              <a:rPr lang="en-US" sz="2500" dirty="0" err="1" smtClean="0">
                <a:latin typeface="Comic Sans MS" pitchFamily="66" charset="0"/>
              </a:rPr>
              <a:t>Usain</a:t>
            </a:r>
            <a:r>
              <a:rPr lang="en-US" sz="2500" dirty="0" smtClean="0">
                <a:latin typeface="Comic Sans MS" pitchFamily="66" charset="0"/>
              </a:rPr>
              <a:t> Bolt                  10.36 m/s</a:t>
            </a:r>
          </a:p>
          <a:p>
            <a:r>
              <a:rPr lang="en-US" sz="2500" dirty="0" smtClean="0">
                <a:latin typeface="Comic Sans MS" pitchFamily="66" charset="0"/>
              </a:rPr>
              <a:t>Cheetah  </a:t>
            </a:r>
            <a:r>
              <a:rPr lang="en-US" sz="2500" dirty="0">
                <a:latin typeface="Comic Sans MS" pitchFamily="66" charset="0"/>
              </a:rPr>
              <a:t>and </a:t>
            </a:r>
            <a:r>
              <a:rPr lang="en-US" sz="2500" dirty="0" smtClean="0">
                <a:latin typeface="Comic Sans MS" pitchFamily="66" charset="0"/>
              </a:rPr>
              <a:t>Sailfish     31 m/s</a:t>
            </a:r>
          </a:p>
          <a:p>
            <a:r>
              <a:rPr lang="en-US" sz="2500" dirty="0" smtClean="0">
                <a:latin typeface="Comic Sans MS" pitchFamily="66" charset="0"/>
              </a:rPr>
              <a:t>The </a:t>
            </a:r>
            <a:r>
              <a:rPr lang="en-US" sz="2500" dirty="0">
                <a:latin typeface="Comic Sans MS" pitchFamily="66" charset="0"/>
              </a:rPr>
              <a:t>Bugatti Veyron </a:t>
            </a:r>
            <a:r>
              <a:rPr lang="en-US" sz="2500" dirty="0" smtClean="0">
                <a:latin typeface="Comic Sans MS" pitchFamily="66" charset="0"/>
              </a:rPr>
              <a:t>     120 m/s</a:t>
            </a:r>
          </a:p>
          <a:p>
            <a:r>
              <a:rPr lang="en-US" sz="2500" dirty="0" smtClean="0">
                <a:latin typeface="Comic Sans MS" pitchFamily="66" charset="0"/>
              </a:rPr>
              <a:t>Bullets                          350 m/s</a:t>
            </a:r>
          </a:p>
          <a:p>
            <a:r>
              <a:rPr lang="en-US" sz="2500" dirty="0">
                <a:latin typeface="Comic Sans MS" pitchFamily="66" charset="0"/>
              </a:rPr>
              <a:t>X-15 aircraft </a:t>
            </a:r>
            <a:r>
              <a:rPr lang="en-US" sz="2500" dirty="0" smtClean="0">
                <a:latin typeface="Comic Sans MS" pitchFamily="66" charset="0"/>
              </a:rPr>
              <a:t>            2,020 m/s</a:t>
            </a:r>
          </a:p>
          <a:p>
            <a:r>
              <a:rPr lang="en-US" sz="2500" dirty="0" smtClean="0">
                <a:latin typeface="Comic Sans MS" pitchFamily="66" charset="0"/>
              </a:rPr>
              <a:t>Apollo-11                    11,000m/s</a:t>
            </a:r>
          </a:p>
          <a:p>
            <a:r>
              <a:rPr lang="en-US" sz="2500" dirty="0" smtClean="0">
                <a:latin typeface="Comic Sans MS" pitchFamily="66" charset="0"/>
              </a:rPr>
              <a:t>Solar system </a:t>
            </a:r>
          </a:p>
          <a:p>
            <a:r>
              <a:rPr lang="en-US" sz="2500" dirty="0" smtClean="0">
                <a:latin typeface="Comic Sans MS" pitchFamily="66" charset="0"/>
              </a:rPr>
              <a:t>around milky way       200,000 m/s  </a:t>
            </a:r>
          </a:p>
          <a:p>
            <a:r>
              <a:rPr lang="en-US" sz="2500" dirty="0" smtClean="0">
                <a:latin typeface="Comic Sans MS" pitchFamily="66" charset="0"/>
              </a:rPr>
              <a:t>Electron (cathode ray) 3x10 </a:t>
            </a:r>
            <a:r>
              <a:rPr lang="en-US" sz="2500" baseline="30000" dirty="0" smtClean="0">
                <a:latin typeface="Comic Sans MS" pitchFamily="66" charset="0"/>
              </a:rPr>
              <a:t>7 </a:t>
            </a:r>
            <a:r>
              <a:rPr lang="en-US" sz="2500" dirty="0" smtClean="0">
                <a:latin typeface="Comic Sans MS" pitchFamily="66" charset="0"/>
              </a:rPr>
              <a:t>m/s</a:t>
            </a:r>
          </a:p>
          <a:p>
            <a:endParaRPr lang="en-US" sz="2800" dirty="0" smtClean="0">
              <a:latin typeface="Comic Sans MS" pitchFamily="66" charset="0"/>
            </a:endParaRPr>
          </a:p>
          <a:p>
            <a:endParaRPr lang="en-US" sz="2800" dirty="0" smtClean="0">
              <a:latin typeface="Comic Sans MS" pitchFamily="66" charset="0"/>
            </a:endParaRPr>
          </a:p>
          <a:p>
            <a:endParaRPr lang="en-US" sz="2800" dirty="0" smtClean="0">
              <a:latin typeface="Comic Sans MS" pitchFamily="66" charset="0"/>
            </a:endParaRPr>
          </a:p>
          <a:p>
            <a:endParaRPr lang="en-U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6" t="72500" r="65025" b="19643"/>
          <a:stretch/>
        </p:blipFill>
        <p:spPr bwMode="auto">
          <a:xfrm>
            <a:off x="686655" y="5134568"/>
            <a:ext cx="3947722" cy="885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8" t="44264" r="58102" b="44577"/>
          <a:stretch/>
        </p:blipFill>
        <p:spPr bwMode="auto">
          <a:xfrm>
            <a:off x="762000" y="5849007"/>
            <a:ext cx="3957145" cy="1048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Oval 11"/>
          <p:cNvSpPr/>
          <p:nvPr/>
        </p:nvSpPr>
        <p:spPr>
          <a:xfrm>
            <a:off x="5305097" y="2588828"/>
            <a:ext cx="1371600" cy="1828800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1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066800"/>
            <a:ext cx="8001000" cy="30931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First, </a:t>
            </a:r>
            <a:r>
              <a:rPr lang="en-US" sz="3600" kern="0" dirty="0" smtClean="0">
                <a:solidFill>
                  <a:sysClr val="windowText" lastClr="000000"/>
                </a:solidFill>
              </a:rPr>
              <a:t>quick review of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Vectors.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kern="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Operations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with vectors (new algebra):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735282"/>
            <a:ext cx="8458200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Multiplication 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smtClean="0">
                <a:solidFill>
                  <a:sysClr val="windowText" lastClr="000000"/>
                </a:solidFill>
              </a:rPr>
              <a:t>of a vector with a scalar.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Division of a vector with a scalar.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noProof="0" dirty="0" smtClean="0">
                <a:solidFill>
                  <a:sysClr val="windowText" lastClr="000000"/>
                </a:solidFill>
              </a:rPr>
              <a:t>Addition of two vectors.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noProof="0" dirty="0" smtClean="0">
                <a:solidFill>
                  <a:sysClr val="windowText" lastClr="000000"/>
                </a:solidFill>
              </a:rPr>
              <a:t>Subtraction of two vectors.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Calculating the magnitude of a vector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noProof="0" dirty="0" smtClean="0">
                <a:solidFill>
                  <a:sysClr val="windowText" lastClr="000000"/>
                </a:solidFill>
              </a:rPr>
              <a:t>Calculating the rate of change of a vector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Multiplications of vectors (two types, dot and cross product). </a:t>
            </a:r>
            <a:r>
              <a:rPr kumimoji="0" lang="en-US" sz="2800" b="0" i="1" u="none" strike="noStrike" kern="0" cap="none" spc="0" normalizeH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These two will be study later in the semester.</a:t>
            </a:r>
          </a:p>
        </p:txBody>
      </p:sp>
    </p:spTree>
    <p:extLst>
      <p:ext uri="{BB962C8B-B14F-4D97-AF65-F5344CB8AC3E}">
        <p14:creationId xmlns:p14="http://schemas.microsoft.com/office/powerpoint/2010/main" val="112510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7" t="29526" r="43385" b="12069"/>
          <a:stretch/>
        </p:blipFill>
        <p:spPr bwMode="auto">
          <a:xfrm>
            <a:off x="304800" y="1066800"/>
            <a:ext cx="7436069" cy="5487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304800" y="1066800"/>
            <a:ext cx="8686800" cy="5487466"/>
            <a:chOff x="304800" y="1066800"/>
            <a:chExt cx="8686800" cy="5487466"/>
          </a:xfrm>
        </p:grpSpPr>
        <p:pic>
          <p:nvPicPr>
            <p:cNvPr id="6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17" t="29526" r="35901" b="12069"/>
            <a:stretch/>
          </p:blipFill>
          <p:spPr bwMode="auto">
            <a:xfrm>
              <a:off x="304800" y="1066800"/>
              <a:ext cx="8686800" cy="54874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212" t="33329" r="44675" b="51737"/>
            <a:stretch/>
          </p:blipFill>
          <p:spPr bwMode="auto">
            <a:xfrm>
              <a:off x="7491249" y="1066800"/>
              <a:ext cx="1500351" cy="14031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" name="Oval 2"/>
          <p:cNvSpPr/>
          <p:nvPr/>
        </p:nvSpPr>
        <p:spPr>
          <a:xfrm>
            <a:off x="5410200" y="4495800"/>
            <a:ext cx="1371600" cy="1828800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40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676400" y="3276600"/>
            <a:ext cx="13276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Gama graph</a:t>
            </a:r>
          </a:p>
          <a:p>
            <a:endParaRPr lang="en-US" dirty="0"/>
          </a:p>
          <a:p>
            <a:r>
              <a:rPr lang="en-US" dirty="0" smtClean="0"/>
              <a:t>Clicker: </a:t>
            </a:r>
            <a:endParaRPr lang="en-US" dirty="0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9" t="33729" r="69768" b="16056"/>
          <a:stretch/>
        </p:blipFill>
        <p:spPr bwMode="auto">
          <a:xfrm>
            <a:off x="1115355" y="1456013"/>
            <a:ext cx="2955665" cy="46583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63" r="2021" b="50000"/>
          <a:stretch/>
        </p:blipFill>
        <p:spPr bwMode="auto">
          <a:xfrm>
            <a:off x="4876800" y="1901582"/>
            <a:ext cx="3623948" cy="3374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276600" y="914400"/>
            <a:ext cx="22082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Lorentz factor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1186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219200" y="2286000"/>
            <a:ext cx="1335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Gama figure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76400" y="3276600"/>
            <a:ext cx="13276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Gama graph</a:t>
            </a:r>
          </a:p>
          <a:p>
            <a:endParaRPr lang="en-US" dirty="0"/>
          </a:p>
          <a:p>
            <a:r>
              <a:rPr lang="en-US" dirty="0" smtClean="0"/>
              <a:t>Clicker: </a:t>
            </a:r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88" t="31250" r="16757" b="28233"/>
          <a:stretch/>
        </p:blipFill>
        <p:spPr bwMode="auto">
          <a:xfrm>
            <a:off x="299208" y="1673772"/>
            <a:ext cx="8670337" cy="3431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895427"/>
            <a:ext cx="45720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179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3" t="29095" r="35174" b="62543"/>
          <a:stretch/>
        </p:blipFill>
        <p:spPr bwMode="auto">
          <a:xfrm>
            <a:off x="333268" y="1066801"/>
            <a:ext cx="8602217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3" t="29095" r="35174" b="52682"/>
          <a:stretch/>
        </p:blipFill>
        <p:spPr bwMode="auto">
          <a:xfrm>
            <a:off x="333268" y="1066801"/>
            <a:ext cx="8602217" cy="1660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3" t="29095" r="35174" b="11853"/>
          <a:stretch/>
        </p:blipFill>
        <p:spPr bwMode="auto">
          <a:xfrm>
            <a:off x="333268" y="1066800"/>
            <a:ext cx="8602217" cy="5381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807466" y="6448097"/>
            <a:ext cx="1826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Very important!!!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41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38769" y="3579674"/>
            <a:ext cx="88779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/>
              <a:t>Does it makes sense to say that a vector can be positive or negative?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50356" y="5543989"/>
            <a:ext cx="364311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 example &lt;10, 0, -.5&gt;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5493" y="5557703"/>
            <a:ext cx="21171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Answer: No</a:t>
            </a:r>
            <a:endParaRPr lang="en-US" sz="3200" dirty="0"/>
          </a:p>
        </p:txBody>
      </p:sp>
      <p:sp>
        <p:nvSpPr>
          <p:cNvPr id="7" name="Rectangle 6"/>
          <p:cNvSpPr/>
          <p:nvPr/>
        </p:nvSpPr>
        <p:spPr>
          <a:xfrm>
            <a:off x="2460224" y="1219200"/>
            <a:ext cx="41154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 Summary questions: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1371600"/>
            <a:ext cx="88779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/>
              <a:t>How many numbers needed to specify a 3D vector?  </a:t>
            </a:r>
          </a:p>
          <a:p>
            <a:endParaRPr lang="en-US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88779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/>
              <a:t>How many numbers needed to specify a  scalar? </a:t>
            </a:r>
          </a:p>
        </p:txBody>
      </p:sp>
    </p:spTree>
    <p:extLst>
      <p:ext uri="{BB962C8B-B14F-4D97-AF65-F5344CB8AC3E}">
        <p14:creationId xmlns:p14="http://schemas.microsoft.com/office/powerpoint/2010/main" val="253764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0990" y="2456298"/>
            <a:ext cx="55937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prstClr val="black"/>
                </a:solidFill>
              </a:rPr>
              <a:t>Answer: No, it is always positive.</a:t>
            </a:r>
            <a:endParaRPr lang="en-US" sz="3200" dirty="0">
              <a:solidFill>
                <a:prstClr val="black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460224" y="1219200"/>
            <a:ext cx="41154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 Summary questions: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923871"/>
            <a:ext cx="88779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>
                <a:solidFill>
                  <a:prstClr val="black"/>
                </a:solidFill>
              </a:rPr>
              <a:t>Can the magnitude of a vector be negative? 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38769" y="3276600"/>
            <a:ext cx="8877969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>
                <a:solidFill>
                  <a:prstClr val="black"/>
                </a:solidFill>
              </a:rPr>
              <a:t>Are all the components of a unit vector always less than one? 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>
                <a:solidFill>
                  <a:prstClr val="black"/>
                </a:solidFill>
              </a:rPr>
              <a:t>Is vector addition commutative?</a:t>
            </a:r>
          </a:p>
          <a:p>
            <a:r>
              <a:rPr lang="en-US" sz="2800" dirty="0" smtClean="0">
                <a:solidFill>
                  <a:prstClr val="black"/>
                </a:solidFill>
              </a:rPr>
              <a:t>          Answer: yes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>
                <a:solidFill>
                  <a:prstClr val="black"/>
                </a:solidFill>
              </a:rPr>
              <a:t>Is vector subtraction commutative?</a:t>
            </a:r>
          </a:p>
          <a:p>
            <a:r>
              <a:rPr lang="en-US" sz="2800" dirty="0" smtClean="0">
                <a:solidFill>
                  <a:prstClr val="black"/>
                </a:solidFill>
              </a:rPr>
              <a:t>           Answer: No</a:t>
            </a:r>
          </a:p>
          <a:p>
            <a:endParaRPr lang="en-US" sz="3600" dirty="0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29959" y="3810000"/>
            <a:ext cx="2285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prstClr val="black"/>
                </a:solidFill>
              </a:rPr>
              <a:t>Answer: yes.</a:t>
            </a:r>
            <a:endParaRPr lang="en-US" sz="3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9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533400" y="1905000"/>
            <a:ext cx="8001000" cy="2739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Remember: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Operations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with vectors (new algebra):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3089970"/>
            <a:ext cx="8458200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Multiplication 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smtClean="0">
                <a:solidFill>
                  <a:sysClr val="windowText" lastClr="000000"/>
                </a:solidFill>
              </a:rPr>
              <a:t>of a vector with a scalar.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Division of a vector with a scalar.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noProof="0" dirty="0" smtClean="0">
                <a:solidFill>
                  <a:sysClr val="windowText" lastClr="000000"/>
                </a:solidFill>
              </a:rPr>
              <a:t>Addition of two vectors.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noProof="0" dirty="0" smtClean="0">
                <a:solidFill>
                  <a:sysClr val="windowText" lastClr="000000"/>
                </a:solidFill>
              </a:rPr>
              <a:t>Subtraction of two vectors.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Calculating the magnitude of a vector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u="sng" kern="0" noProof="0" dirty="0" smtClean="0">
                <a:solidFill>
                  <a:srgbClr val="C00000"/>
                </a:solidFill>
              </a:rPr>
              <a:t>Calculating the rate of change of a vector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Multiplications of vectors (two types, dot and cross product).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0955" y="1162050"/>
            <a:ext cx="9052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Velocity as a change in  position (from a vector point of view)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71692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NOT possible with vectors: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Vector equal to a scalar.</a:t>
            </a:r>
          </a:p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Vector can not be added/subtracted to a scalar.</a:t>
            </a:r>
          </a:p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Division by a vector (but you can divide by the magnitude of a vector).</a:t>
            </a:r>
          </a:p>
        </p:txBody>
      </p:sp>
    </p:spTree>
    <p:extLst>
      <p:ext uri="{BB962C8B-B14F-4D97-AF65-F5344CB8AC3E}">
        <p14:creationId xmlns:p14="http://schemas.microsoft.com/office/powerpoint/2010/main" val="268646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239684" y="2233373"/>
            <a:ext cx="1058071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/>
              <a:t>Addition/subtraction of vectors analytically </a:t>
            </a:r>
            <a:endParaRPr lang="en-US" sz="3200" dirty="0"/>
          </a:p>
        </p:txBody>
      </p:sp>
      <p:sp>
        <p:nvSpPr>
          <p:cNvPr id="19" name="Line 4"/>
          <p:cNvSpPr>
            <a:spLocks noChangeShapeType="1"/>
          </p:cNvSpPr>
          <p:nvPr/>
        </p:nvSpPr>
        <p:spPr bwMode="auto">
          <a:xfrm flipV="1">
            <a:off x="1371600" y="41148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5"/>
          <p:cNvSpPr>
            <a:spLocks noChangeShapeType="1"/>
          </p:cNvSpPr>
          <p:nvPr/>
        </p:nvSpPr>
        <p:spPr bwMode="auto">
          <a:xfrm flipV="1">
            <a:off x="2971800" y="2971800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143000" y="6126162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a</a:t>
            </a: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3122671" y="3253581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b</a:t>
            </a:r>
          </a:p>
        </p:txBody>
      </p:sp>
      <p:sp>
        <p:nvSpPr>
          <p:cNvPr id="23" name="Line 8"/>
          <p:cNvSpPr>
            <a:spLocks noChangeShapeType="1"/>
          </p:cNvSpPr>
          <p:nvPr/>
        </p:nvSpPr>
        <p:spPr bwMode="auto">
          <a:xfrm>
            <a:off x="1219200" y="6248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Line 8"/>
          <p:cNvSpPr>
            <a:spLocks noChangeShapeType="1"/>
          </p:cNvSpPr>
          <p:nvPr/>
        </p:nvSpPr>
        <p:spPr bwMode="auto">
          <a:xfrm>
            <a:off x="3245477" y="325358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 flipV="1">
            <a:off x="1371600" y="2971799"/>
            <a:ext cx="1600200" cy="3078159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1179129" y="3563352"/>
            <a:ext cx="895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a</a:t>
            </a: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+</a:t>
            </a: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b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15" name="Line 8"/>
          <p:cNvSpPr>
            <a:spLocks noChangeShapeType="1"/>
          </p:cNvSpPr>
          <p:nvPr/>
        </p:nvSpPr>
        <p:spPr bwMode="auto">
          <a:xfrm>
            <a:off x="1263534" y="3663298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1" t="30531" r="47225" b="47328"/>
          <a:stretch/>
        </p:blipFill>
        <p:spPr bwMode="auto">
          <a:xfrm>
            <a:off x="2907756" y="5238301"/>
            <a:ext cx="6180826" cy="1619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Line 5"/>
          <p:cNvSpPr>
            <a:spLocks noChangeShapeType="1"/>
          </p:cNvSpPr>
          <p:nvPr/>
        </p:nvSpPr>
        <p:spPr bwMode="auto">
          <a:xfrm flipV="1">
            <a:off x="6055638" y="3928333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11"/>
          <p:cNvSpPr>
            <a:spLocks noChangeShapeType="1"/>
          </p:cNvSpPr>
          <p:nvPr/>
        </p:nvSpPr>
        <p:spPr bwMode="auto">
          <a:xfrm flipH="1">
            <a:off x="6055638" y="3215086"/>
            <a:ext cx="1474984" cy="768068"/>
          </a:xfrm>
          <a:prstGeom prst="line">
            <a:avLst/>
          </a:prstGeom>
          <a:noFill/>
          <a:ln w="31750">
            <a:solidFill>
              <a:srgbClr val="FF0000"/>
            </a:solidFill>
            <a:round/>
            <a:headEnd type="stealth" w="lg" len="lg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Text Box 12"/>
          <p:cNvSpPr txBox="1">
            <a:spLocks noChangeArrowheads="1"/>
          </p:cNvSpPr>
          <p:nvPr/>
        </p:nvSpPr>
        <p:spPr bwMode="auto">
          <a:xfrm>
            <a:off x="6174019" y="3102950"/>
            <a:ext cx="79861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 smtClean="0">
                <a:solidFill>
                  <a:srgbClr val="FF0000"/>
                </a:solidFill>
              </a:rPr>
              <a:t>a-b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27" name="Line 8"/>
          <p:cNvSpPr>
            <a:spLocks noChangeShapeType="1"/>
          </p:cNvSpPr>
          <p:nvPr/>
        </p:nvSpPr>
        <p:spPr bwMode="auto">
          <a:xfrm>
            <a:off x="6307369" y="3162525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6041629" y="3170238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Text Box 6"/>
          <p:cNvSpPr txBox="1">
            <a:spLocks noChangeArrowheads="1"/>
          </p:cNvSpPr>
          <p:nvPr/>
        </p:nvSpPr>
        <p:spPr bwMode="auto">
          <a:xfrm>
            <a:off x="7010400" y="4047512"/>
            <a:ext cx="423804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a</a:t>
            </a:r>
          </a:p>
        </p:txBody>
      </p:sp>
      <p:sp>
        <p:nvSpPr>
          <p:cNvPr id="31" name="Line 8"/>
          <p:cNvSpPr>
            <a:spLocks noChangeShapeType="1"/>
          </p:cNvSpPr>
          <p:nvPr/>
        </p:nvSpPr>
        <p:spPr bwMode="auto">
          <a:xfrm>
            <a:off x="7109808" y="4225237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7"/>
          <p:cNvSpPr txBox="1">
            <a:spLocks noChangeArrowheads="1"/>
          </p:cNvSpPr>
          <p:nvPr/>
        </p:nvSpPr>
        <p:spPr bwMode="auto">
          <a:xfrm>
            <a:off x="5257800" y="4169750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b</a:t>
            </a:r>
          </a:p>
        </p:txBody>
      </p:sp>
      <p:sp>
        <p:nvSpPr>
          <p:cNvPr id="33" name="Line 8"/>
          <p:cNvSpPr>
            <a:spLocks noChangeShapeType="1"/>
          </p:cNvSpPr>
          <p:nvPr/>
        </p:nvSpPr>
        <p:spPr bwMode="auto">
          <a:xfrm>
            <a:off x="5384800" y="4215788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28059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pic>
        <p:nvPicPr>
          <p:cNvPr id="2" name="Girl Swim Across Kern River - YouTub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00200" y="2019300"/>
            <a:ext cx="5537200" cy="41529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19200" y="953869"/>
            <a:ext cx="72591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 Fun with </a:t>
            </a:r>
            <a:r>
              <a:rPr lang="en-US" sz="3600" dirty="0" smtClean="0">
                <a:solidFill>
                  <a:prstClr val="black"/>
                </a:solidFill>
              </a:rPr>
              <a:t>vectors (Example of Adding)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1" t="46354" r="61054" b="26823"/>
          <a:stretch/>
        </p:blipFill>
        <p:spPr bwMode="auto">
          <a:xfrm>
            <a:off x="7477125" y="2895600"/>
            <a:ext cx="1352550" cy="196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0466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0955" y="1915180"/>
            <a:ext cx="9052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Velocity as a change in  position (from a vector point of view)</a:t>
            </a:r>
            <a:endParaRPr lang="en-US" sz="2800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96" t="38514" r="23425" b="12500"/>
          <a:stretch/>
        </p:blipFill>
        <p:spPr bwMode="auto">
          <a:xfrm>
            <a:off x="4457700" y="2647950"/>
            <a:ext cx="4093136" cy="4014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27294" y="2819400"/>
            <a:ext cx="214930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V</a:t>
            </a:r>
            <a:r>
              <a:rPr lang="en-US" sz="3200" i="1" baseline="-25000" dirty="0" err="1" smtClean="0"/>
              <a:t>avg</a:t>
            </a:r>
            <a:r>
              <a:rPr lang="en-US" sz="3200" dirty="0" smtClean="0"/>
              <a:t> =  </a:t>
            </a:r>
            <a:r>
              <a:rPr lang="en-US" sz="3200" dirty="0" err="1" smtClean="0"/>
              <a:t>r</a:t>
            </a:r>
            <a:r>
              <a:rPr lang="en-US" sz="3200" baseline="-25000" dirty="0" err="1" smtClean="0"/>
              <a:t>f</a:t>
            </a:r>
            <a:r>
              <a:rPr lang="en-US" sz="3200" dirty="0" smtClean="0"/>
              <a:t> – </a:t>
            </a:r>
            <a:r>
              <a:rPr lang="en-US" sz="3200" dirty="0" err="1" smtClean="0"/>
              <a:t>r</a:t>
            </a:r>
            <a:r>
              <a:rPr lang="en-US" sz="3200" baseline="-25000" dirty="0" err="1" smtClean="0"/>
              <a:t>i</a:t>
            </a:r>
            <a:endParaRPr lang="en-US" sz="3200" baseline="-25000" dirty="0" smtClean="0"/>
          </a:p>
          <a:p>
            <a:r>
              <a:rPr lang="en-US" dirty="0"/>
              <a:t> </a:t>
            </a:r>
            <a:r>
              <a:rPr lang="en-US" dirty="0" smtClean="0"/>
              <a:t>          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33600" y="3405426"/>
            <a:ext cx="10903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r>
              <a:rPr lang="en-US" sz="3200" dirty="0" err="1"/>
              <a:t>t</a:t>
            </a:r>
            <a:r>
              <a:rPr lang="en-US" sz="3200" baseline="-25000" dirty="0" err="1" smtClean="0"/>
              <a:t>f</a:t>
            </a:r>
            <a:r>
              <a:rPr lang="en-US" sz="3200" dirty="0" smtClean="0"/>
              <a:t> – </a:t>
            </a:r>
            <a:r>
              <a:rPr lang="en-US" sz="3200" dirty="0" err="1" smtClean="0"/>
              <a:t>t</a:t>
            </a:r>
            <a:r>
              <a:rPr lang="en-US" sz="3200" baseline="-25000" dirty="0" err="1" smtClean="0"/>
              <a:t>i</a:t>
            </a:r>
            <a:endParaRPr lang="en-US" sz="3200" baseline="-25000" dirty="0" smtClean="0"/>
          </a:p>
          <a:p>
            <a:r>
              <a:rPr lang="en-US" dirty="0"/>
              <a:t> </a:t>
            </a:r>
            <a:r>
              <a:rPr lang="en-US" dirty="0" smtClean="0"/>
              <a:t>           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2201947" y="3445311"/>
            <a:ext cx="990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145602" y="2895600"/>
            <a:ext cx="379129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163847" y="2895600"/>
            <a:ext cx="379129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773447" y="2895600"/>
            <a:ext cx="379129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2" t="68963" r="53072" b="12500"/>
          <a:stretch/>
        </p:blipFill>
        <p:spPr bwMode="auto">
          <a:xfrm>
            <a:off x="1327313" y="5322003"/>
            <a:ext cx="2400300" cy="1519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152400" y="4015026"/>
            <a:ext cx="430271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V</a:t>
            </a:r>
            <a:r>
              <a:rPr lang="en-US" sz="3200" i="1" baseline="-25000" dirty="0" err="1" smtClean="0"/>
              <a:t>avg</a:t>
            </a:r>
            <a:r>
              <a:rPr lang="en-US" sz="3200" dirty="0" smtClean="0"/>
              <a:t> =  &lt;</a:t>
            </a:r>
            <a:r>
              <a:rPr lang="en-US" sz="3200" dirty="0" err="1" smtClean="0"/>
              <a:t>x</a:t>
            </a:r>
            <a:r>
              <a:rPr lang="en-US" sz="3200" baseline="-25000" dirty="0" err="1" smtClean="0"/>
              <a:t>f</a:t>
            </a:r>
            <a:r>
              <a:rPr lang="en-US" sz="3200" dirty="0" err="1" smtClean="0"/>
              <a:t>,y</a:t>
            </a:r>
            <a:r>
              <a:rPr lang="en-US" sz="3200" baseline="-25000" dirty="0" err="1" smtClean="0"/>
              <a:t>f</a:t>
            </a:r>
            <a:r>
              <a:rPr lang="en-US" sz="3200" dirty="0" err="1" smtClean="0"/>
              <a:t>,z</a:t>
            </a:r>
            <a:r>
              <a:rPr lang="en-US" sz="3200" baseline="-25000" dirty="0" err="1" smtClean="0"/>
              <a:t>f</a:t>
            </a:r>
            <a:r>
              <a:rPr lang="en-US" sz="3200" dirty="0" smtClean="0"/>
              <a:t>&gt; - &lt;</a:t>
            </a:r>
            <a:r>
              <a:rPr lang="en-US" sz="3200" dirty="0" err="1" smtClean="0"/>
              <a:t>x</a:t>
            </a:r>
            <a:r>
              <a:rPr lang="en-US" sz="3200" baseline="-25000" dirty="0" err="1" smtClean="0"/>
              <a:t>i</a:t>
            </a:r>
            <a:r>
              <a:rPr lang="en-US" sz="3200" dirty="0" err="1" smtClean="0"/>
              <a:t>,y</a:t>
            </a:r>
            <a:r>
              <a:rPr lang="en-US" sz="3200" baseline="-25000" dirty="0" err="1" smtClean="0"/>
              <a:t>i</a:t>
            </a:r>
            <a:r>
              <a:rPr lang="en-US" sz="3200" dirty="0" err="1" smtClean="0"/>
              <a:t>,z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&gt;</a:t>
            </a:r>
            <a:endParaRPr lang="en-US" sz="3200" baseline="-25000" dirty="0" smtClean="0"/>
          </a:p>
          <a:p>
            <a:r>
              <a:rPr lang="en-US" dirty="0"/>
              <a:t> </a:t>
            </a:r>
            <a:r>
              <a:rPr lang="en-US" dirty="0" smtClean="0"/>
              <a:t>           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70708" y="4091226"/>
            <a:ext cx="379129" cy="0"/>
          </a:xfrm>
          <a:prstGeom prst="line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286000" y="4548426"/>
            <a:ext cx="10903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r>
              <a:rPr lang="en-US" sz="3200" dirty="0" err="1"/>
              <a:t>t</a:t>
            </a:r>
            <a:r>
              <a:rPr lang="en-US" sz="3200" baseline="-25000" dirty="0" err="1" smtClean="0"/>
              <a:t>f</a:t>
            </a:r>
            <a:r>
              <a:rPr lang="en-US" sz="3200" dirty="0" smtClean="0"/>
              <a:t> – </a:t>
            </a:r>
            <a:r>
              <a:rPr lang="en-US" sz="3200" dirty="0" err="1" smtClean="0"/>
              <a:t>t</a:t>
            </a:r>
            <a:r>
              <a:rPr lang="en-US" sz="3200" baseline="-25000" dirty="0" err="1" smtClean="0"/>
              <a:t>i</a:t>
            </a:r>
            <a:endParaRPr lang="en-US" sz="3200" baseline="-25000" dirty="0" smtClean="0"/>
          </a:p>
          <a:p>
            <a:r>
              <a:rPr lang="en-US" dirty="0"/>
              <a:t> </a:t>
            </a:r>
            <a:r>
              <a:rPr lang="en-US" dirty="0" smtClean="0"/>
              <a:t>           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1335166" y="4588311"/>
            <a:ext cx="293203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47753" y="953869"/>
            <a:ext cx="87054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 Fun with </a:t>
            </a:r>
            <a:r>
              <a:rPr lang="en-US" sz="3600" dirty="0" smtClean="0">
                <a:solidFill>
                  <a:prstClr val="black"/>
                </a:solidFill>
              </a:rPr>
              <a:t>vectors  (Example of subtracting)</a:t>
            </a:r>
          </a:p>
        </p:txBody>
      </p:sp>
    </p:spTree>
    <p:extLst>
      <p:ext uri="{BB962C8B-B14F-4D97-AF65-F5344CB8AC3E}">
        <p14:creationId xmlns:p14="http://schemas.microsoft.com/office/powerpoint/2010/main" val="4087249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Oval 5"/>
          <p:cNvSpPr/>
          <p:nvPr/>
        </p:nvSpPr>
        <p:spPr>
          <a:xfrm>
            <a:off x="972846" y="4247640"/>
            <a:ext cx="285017" cy="381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502554" y="3535408"/>
            <a:ext cx="285017" cy="381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6" idx="6"/>
          </p:cNvCxnSpPr>
          <p:nvPr/>
        </p:nvCxnSpPr>
        <p:spPr>
          <a:xfrm flipV="1">
            <a:off x="1257863" y="3725908"/>
            <a:ext cx="6244691" cy="712232"/>
          </a:xfrm>
          <a:prstGeom prst="straightConnector1">
            <a:avLst/>
          </a:prstGeom>
          <a:ln w="79375">
            <a:solidFill>
              <a:srgbClr val="00B05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6"/>
          </p:cNvCxnSpPr>
          <p:nvPr/>
        </p:nvCxnSpPr>
        <p:spPr>
          <a:xfrm>
            <a:off x="1257863" y="4438140"/>
            <a:ext cx="2094937" cy="1040368"/>
          </a:xfrm>
          <a:prstGeom prst="straightConnector1">
            <a:avLst/>
          </a:prstGeom>
          <a:ln w="793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352800" y="4628640"/>
            <a:ext cx="1027407" cy="849868"/>
          </a:xfrm>
          <a:prstGeom prst="straightConnector1">
            <a:avLst/>
          </a:prstGeom>
          <a:ln w="793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4343400" y="2919974"/>
            <a:ext cx="1027407" cy="1708666"/>
          </a:xfrm>
          <a:prstGeom prst="straightConnector1">
            <a:avLst/>
          </a:prstGeom>
          <a:ln w="793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370807" y="2919974"/>
            <a:ext cx="588559" cy="2902748"/>
          </a:xfrm>
          <a:prstGeom prst="straightConnector1">
            <a:avLst/>
          </a:prstGeom>
          <a:ln w="793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5943621" y="2919974"/>
            <a:ext cx="3137307" cy="2802406"/>
          </a:xfrm>
          <a:prstGeom prst="straightConnector1">
            <a:avLst/>
          </a:prstGeom>
          <a:ln w="793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9" idx="7"/>
          </p:cNvCxnSpPr>
          <p:nvPr/>
        </p:nvCxnSpPr>
        <p:spPr>
          <a:xfrm flipH="1">
            <a:off x="7745831" y="2919974"/>
            <a:ext cx="1335098" cy="671230"/>
          </a:xfrm>
          <a:prstGeom prst="straightConnector1">
            <a:avLst/>
          </a:prstGeom>
          <a:ln w="793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6" idx="4"/>
          </p:cNvCxnSpPr>
          <p:nvPr/>
        </p:nvCxnSpPr>
        <p:spPr>
          <a:xfrm flipV="1">
            <a:off x="459142" y="4628640"/>
            <a:ext cx="656213" cy="2043950"/>
          </a:xfrm>
          <a:prstGeom prst="straightConnector1">
            <a:avLst/>
          </a:prstGeom>
          <a:ln w="793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466641" y="3813970"/>
            <a:ext cx="7085152" cy="2811978"/>
          </a:xfrm>
          <a:prstGeom prst="straightConnector1">
            <a:avLst/>
          </a:prstGeom>
          <a:ln w="793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466641" y="2919974"/>
            <a:ext cx="0" cy="3752616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466641" y="6625948"/>
            <a:ext cx="7686760" cy="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52400" y="2659108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Y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228073" y="641098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257863" y="2159865"/>
            <a:ext cx="27428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Trajectory 1 took 3 seconds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Trajectory 2 took 3 seconds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426276" y="2277721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Same </a:t>
            </a:r>
            <a:r>
              <a:rPr lang="en-US" sz="2800" dirty="0" err="1" smtClean="0"/>
              <a:t>V</a:t>
            </a:r>
            <a:r>
              <a:rPr lang="en-US" sz="2800" baseline="-25000" dirty="0" err="1" smtClean="0"/>
              <a:t>avg</a:t>
            </a:r>
            <a:endParaRPr lang="en-US" sz="2800" baseline="-25000" dirty="0"/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5333800" y="2277721"/>
            <a:ext cx="3811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1115354" y="5050946"/>
            <a:ext cx="3928633" cy="1073893"/>
            <a:chOff x="1115354" y="4525438"/>
            <a:chExt cx="3928633" cy="1073893"/>
          </a:xfrm>
        </p:grpSpPr>
        <p:sp>
          <p:nvSpPr>
            <p:cNvPr id="61" name="TextBox 60"/>
            <p:cNvSpPr txBox="1"/>
            <p:nvPr/>
          </p:nvSpPr>
          <p:spPr>
            <a:xfrm>
              <a:off x="1115354" y="4953000"/>
              <a:ext cx="4154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 smtClean="0"/>
                <a:t>r</a:t>
              </a:r>
              <a:r>
                <a:rPr lang="en-US" sz="3600" baseline="-25000" dirty="0" err="1" smtClean="0"/>
                <a:t>i</a:t>
              </a:r>
              <a:endParaRPr lang="en-US" sz="3600" baseline="-25000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4604443" y="4525438"/>
              <a:ext cx="4395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 smtClean="0"/>
                <a:t>r</a:t>
              </a:r>
              <a:r>
                <a:rPr lang="en-US" sz="3600" baseline="-25000" dirty="0" err="1"/>
                <a:t>f</a:t>
              </a:r>
              <a:endParaRPr lang="en-US" sz="3600" baseline="-25000" dirty="0"/>
            </a:p>
          </p:txBody>
        </p:sp>
        <p:cxnSp>
          <p:nvCxnSpPr>
            <p:cNvPr id="64" name="Straight Arrow Connector 63"/>
            <p:cNvCxnSpPr/>
            <p:nvPr/>
          </p:nvCxnSpPr>
          <p:spPr>
            <a:xfrm>
              <a:off x="1149752" y="5125107"/>
              <a:ext cx="3811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>
              <a:off x="4634829" y="4694451"/>
              <a:ext cx="3811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1623884" y="1466850"/>
            <a:ext cx="6548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Average Velocity Vs.  Instantaneous Velocity</a:t>
            </a:r>
            <a:endParaRPr lang="en-US" sz="2800" dirty="0"/>
          </a:p>
        </p:txBody>
      </p:sp>
      <p:sp>
        <p:nvSpPr>
          <p:cNvPr id="30" name="TextBox 29"/>
          <p:cNvSpPr txBox="1"/>
          <p:nvPr/>
        </p:nvSpPr>
        <p:spPr>
          <a:xfrm>
            <a:off x="200955" y="990600"/>
            <a:ext cx="4245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The problem with averages!</a:t>
            </a:r>
            <a:endParaRPr lang="en-US" sz="2800" dirty="0"/>
          </a:p>
        </p:txBody>
      </p:sp>
      <p:pic>
        <p:nvPicPr>
          <p:cNvPr id="3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845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0955" y="990600"/>
            <a:ext cx="4245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The problem with averages!</a:t>
            </a:r>
            <a:endParaRPr lang="en-US" sz="2800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41" t="26302" r="23426" b="12500"/>
          <a:stretch/>
        </p:blipFill>
        <p:spPr bwMode="auto">
          <a:xfrm>
            <a:off x="717918" y="1647169"/>
            <a:ext cx="7832918" cy="50156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101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65259" y="900440"/>
            <a:ext cx="6548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Average Velocity Vs.  Instantaneous Velocity</a:t>
            </a:r>
            <a:endParaRPr lang="en-US" sz="28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9" t="28664" r="35296" b="24414"/>
          <a:stretch/>
        </p:blipFill>
        <p:spPr bwMode="auto">
          <a:xfrm>
            <a:off x="502266" y="1648485"/>
            <a:ext cx="8022021" cy="4042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9" t="28664" r="35296" b="11853"/>
          <a:stretch/>
        </p:blipFill>
        <p:spPr bwMode="auto">
          <a:xfrm>
            <a:off x="502266" y="1648484"/>
            <a:ext cx="8022021" cy="5125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44000" y="3886199"/>
            <a:ext cx="8743950" cy="49160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361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15407</TotalTime>
  <Words>1076</Words>
  <Application>Microsoft Office PowerPoint</Application>
  <PresentationFormat>On-screen Show (4:3)</PresentationFormat>
  <Paragraphs>178</Paragraphs>
  <Slides>26</Slides>
  <Notes>1</Notes>
  <HiddenSlides>2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Comic Sans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Flavio Fenton</dc:creator>
  <cp:lastModifiedBy>fenton</cp:lastModifiedBy>
  <cp:revision>301</cp:revision>
  <dcterms:created xsi:type="dcterms:W3CDTF">2006-08-16T00:00:00Z</dcterms:created>
  <dcterms:modified xsi:type="dcterms:W3CDTF">2018-01-11T23:20:52Z</dcterms:modified>
</cp:coreProperties>
</file>